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embeddedFontLst>
    <p:embeddedFont>
      <p:font typeface="Bree Serif" panose="02000503040000020004" pitchFamily="2" charset="77"/>
      <p:regular r:id="rId21"/>
    </p:embeddedFont>
    <p:embeddedFont>
      <p:font typeface="Verdana" panose="020B0604030504040204" pitchFamily="34" charset="0"/>
      <p:regular r:id="rId22"/>
      <p:bold r:id="rId23"/>
      <p:italic r:id="rId24"/>
      <p:bold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565">
          <p15:clr>
            <a:srgbClr val="A4A3A4"/>
          </p15:clr>
        </p15:guide>
        <p15:guide id="2" pos="5472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6" roundtripDataSignature="AMtx7mj+ZLB5RjVekNhXOh5VZXW0kNbLs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>
      <p:cViewPr varScale="1">
        <p:scale>
          <a:sx n="119" d="100"/>
          <a:sy n="119" d="100"/>
        </p:scale>
        <p:origin x="1888" y="192"/>
      </p:cViewPr>
      <p:guideLst>
        <p:guide orient="horz" pos="565"/>
        <p:guide pos="54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ac428e563a_0_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86" name="Google Shape;86;gac428e563a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5410196452_0_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6" name="Google Shape;146;g541019645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2" name="Google Shape;15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a991aa499f_0_4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8" name="Google Shape;158;ga991aa499f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4" name="Google Shape;16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0" name="Google Shape;170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6" name="Google Shape;176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2" name="Google Shape;182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8" name="Google Shape;188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a991aa499f_0_0:notes"/>
          <p:cNvSpPr txBox="1">
            <a:spLocks noGrp="1"/>
          </p:cNvSpPr>
          <p:nvPr>
            <p:ph type="sldNum" idx="12"/>
          </p:nvPr>
        </p:nvSpPr>
        <p:spPr>
          <a:xfrm>
            <a:off x="3885792" y="8687124"/>
            <a:ext cx="2972400" cy="4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18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ga991aa499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8476" y="686123"/>
            <a:ext cx="4341000" cy="3429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95" name="Google Shape;195;ga991aa499f_0_0:notes"/>
          <p:cNvSpPr txBox="1">
            <a:spLocks noGrp="1"/>
          </p:cNvSpPr>
          <p:nvPr>
            <p:ph type="body" idx="1"/>
          </p:nvPr>
        </p:nvSpPr>
        <p:spPr>
          <a:xfrm>
            <a:off x="915116" y="4342754"/>
            <a:ext cx="5028000" cy="41151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ac428e563a_0_1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5" name="Google Shape;95;gac428e563a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2" name="Google Shape;10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0" name="Google Shape;11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6" name="Google Shape;11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2" name="Google Shape;12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a2a39b34ad_0_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8" name="Google Shape;128;ga2a39b34a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4" name="Google Shape;13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0" name="Google Shape;14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7"/>
          <p:cNvSpPr txBox="1">
            <a:spLocks noGrp="1"/>
          </p:cNvSpPr>
          <p:nvPr>
            <p:ph type="ctrTitle"/>
          </p:nvPr>
        </p:nvSpPr>
        <p:spPr>
          <a:xfrm>
            <a:off x="1905000" y="685800"/>
            <a:ext cx="64770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7"/>
          <p:cNvSpPr txBox="1">
            <a:spLocks noGrp="1"/>
          </p:cNvSpPr>
          <p:nvPr>
            <p:ph type="subTitle" idx="1"/>
          </p:nvPr>
        </p:nvSpPr>
        <p:spPr>
          <a:xfrm>
            <a:off x="1676400" y="2133600"/>
            <a:ext cx="6477000" cy="19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Noto Sans Symbols"/>
              <a:buNone/>
              <a:defRPr sz="1400" i="1"/>
            </a:lvl1pPr>
            <a:lvl2pPr lvl="1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o"/>
              <a:defRPr/>
            </a:lvl2pPr>
            <a:lvl3pPr lvl="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17"/>
          <p:cNvSpPr txBox="1">
            <a:spLocks noGrp="1"/>
          </p:cNvSpPr>
          <p:nvPr>
            <p:ph type="dt" idx="10"/>
          </p:nvPr>
        </p:nvSpPr>
        <p:spPr>
          <a:xfrm>
            <a:off x="7086600" y="62484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7"/>
          <p:cNvSpPr txBox="1">
            <a:spLocks noGrp="1"/>
          </p:cNvSpPr>
          <p:nvPr>
            <p:ph type="ftr" idx="11"/>
          </p:nvPr>
        </p:nvSpPr>
        <p:spPr>
          <a:xfrm>
            <a:off x="3810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7"/>
          <p:cNvSpPr txBox="1">
            <a:spLocks noGrp="1"/>
          </p:cNvSpPr>
          <p:nvPr>
            <p:ph type="sldNum" idx="12"/>
          </p:nvPr>
        </p:nvSpPr>
        <p:spPr>
          <a:xfrm>
            <a:off x="2209800" y="6248400"/>
            <a:ext cx="1219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6"/>
          <p:cNvSpPr txBox="1">
            <a:spLocks noGrp="1"/>
          </p:cNvSpPr>
          <p:nvPr>
            <p:ph type="title"/>
          </p:nvPr>
        </p:nvSpPr>
        <p:spPr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6"/>
          <p:cNvSpPr txBox="1">
            <a:spLocks noGrp="1"/>
          </p:cNvSpPr>
          <p:nvPr>
            <p:ph type="body" idx="1"/>
          </p:nvPr>
        </p:nvSpPr>
        <p:spPr>
          <a:xfrm rot="5400000">
            <a:off x="2171700" y="-800100"/>
            <a:ext cx="4800600" cy="883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o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22860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4pPr>
            <a:lvl5pPr marL="2286000" lvl="4" indent="-34290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6"/>
          <p:cNvSpPr txBox="1">
            <a:spLocks noGrp="1"/>
          </p:cNvSpPr>
          <p:nvPr>
            <p:ph type="dt" idx="10"/>
          </p:nvPr>
        </p:nvSpPr>
        <p:spPr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6"/>
          <p:cNvSpPr txBox="1">
            <a:spLocks noGrp="1"/>
          </p:cNvSpPr>
          <p:nvPr>
            <p:ph type="ftr" idx="11"/>
          </p:nvPr>
        </p:nvSpPr>
        <p:spPr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6"/>
          <p:cNvSpPr txBox="1">
            <a:spLocks noGrp="1"/>
          </p:cNvSpPr>
          <p:nvPr>
            <p:ph type="sldNum" idx="12"/>
          </p:nvPr>
        </p:nvSpPr>
        <p:spPr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7"/>
          <p:cNvSpPr txBox="1">
            <a:spLocks noGrp="1"/>
          </p:cNvSpPr>
          <p:nvPr>
            <p:ph type="title"/>
          </p:nvPr>
        </p:nvSpPr>
        <p:spPr>
          <a:xfrm rot="5400000">
            <a:off x="5410200" y="2286000"/>
            <a:ext cx="51816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7"/>
          <p:cNvSpPr txBox="1">
            <a:spLocks noGrp="1"/>
          </p:cNvSpPr>
          <p:nvPr>
            <p:ph type="body" idx="1"/>
          </p:nvPr>
        </p:nvSpPr>
        <p:spPr>
          <a:xfrm rot="5400000">
            <a:off x="762000" y="76200"/>
            <a:ext cx="5181600" cy="67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o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22860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4pPr>
            <a:lvl5pPr marL="2286000" lvl="4" indent="-34290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7"/>
          <p:cNvSpPr txBox="1">
            <a:spLocks noGrp="1"/>
          </p:cNvSpPr>
          <p:nvPr>
            <p:ph type="dt" idx="10"/>
          </p:nvPr>
        </p:nvSpPr>
        <p:spPr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7"/>
          <p:cNvSpPr txBox="1">
            <a:spLocks noGrp="1"/>
          </p:cNvSpPr>
          <p:nvPr>
            <p:ph type="ftr" idx="11"/>
          </p:nvPr>
        </p:nvSpPr>
        <p:spPr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7"/>
          <p:cNvSpPr txBox="1">
            <a:spLocks noGrp="1"/>
          </p:cNvSpPr>
          <p:nvPr>
            <p:ph type="sldNum" idx="12"/>
          </p:nvPr>
        </p:nvSpPr>
        <p:spPr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8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8"/>
          <p:cNvSpPr txBox="1">
            <a:spLocks noGrp="1"/>
          </p:cNvSpPr>
          <p:nvPr>
            <p:ph type="body" idx="1"/>
          </p:nvPr>
        </p:nvSpPr>
        <p:spPr>
          <a:xfrm>
            <a:off x="381000" y="1219200"/>
            <a:ext cx="83820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Char char="o"/>
              <a:defRPr/>
            </a:lvl2pPr>
            <a:lvl3pPr marL="1371600" lvl="2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▪"/>
              <a:defRPr/>
            </a:lvl3pPr>
            <a:lvl4pPr marL="1828800" lvl="3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None/>
              <a:defRPr/>
            </a:lvl4pPr>
            <a:lvl5pPr marL="2286000" lvl="4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8"/>
          <p:cNvSpPr txBox="1">
            <a:spLocks noGrp="1"/>
          </p:cNvSpPr>
          <p:nvPr>
            <p:ph type="dt" idx="10"/>
          </p:nvPr>
        </p:nvSpPr>
        <p:spPr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8"/>
          <p:cNvSpPr txBox="1">
            <a:spLocks noGrp="1"/>
          </p:cNvSpPr>
          <p:nvPr>
            <p:ph type="ftr" idx="11"/>
          </p:nvPr>
        </p:nvSpPr>
        <p:spPr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8"/>
          <p:cNvSpPr txBox="1">
            <a:spLocks noGrp="1"/>
          </p:cNvSpPr>
          <p:nvPr>
            <p:ph type="sldNum" idx="12"/>
          </p:nvPr>
        </p:nvSpPr>
        <p:spPr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9"/>
          <p:cNvSpPr txBox="1"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9"/>
          <p:cNvSpPr txBox="1"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3pPr>
            <a:lvl4pPr marL="1828800" lvl="3" indent="-228600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4pPr>
            <a:lvl5pPr marL="2286000" lvl="4" indent="-228600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0" name="Google Shape;30;p19"/>
          <p:cNvSpPr txBox="1">
            <a:spLocks noGrp="1"/>
          </p:cNvSpPr>
          <p:nvPr>
            <p:ph type="dt" idx="10"/>
          </p:nvPr>
        </p:nvSpPr>
        <p:spPr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9"/>
          <p:cNvSpPr txBox="1">
            <a:spLocks noGrp="1"/>
          </p:cNvSpPr>
          <p:nvPr>
            <p:ph type="ftr" idx="11"/>
          </p:nvPr>
        </p:nvSpPr>
        <p:spPr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9"/>
          <p:cNvSpPr txBox="1">
            <a:spLocks noGrp="1"/>
          </p:cNvSpPr>
          <p:nvPr>
            <p:ph type="sldNum" idx="12"/>
          </p:nvPr>
        </p:nvSpPr>
        <p:spPr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0"/>
          <p:cNvSpPr txBox="1">
            <a:spLocks noGrp="1"/>
          </p:cNvSpPr>
          <p:nvPr>
            <p:ph type="title"/>
          </p:nvPr>
        </p:nvSpPr>
        <p:spPr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0"/>
          <p:cNvSpPr txBox="1">
            <a:spLocks noGrp="1"/>
          </p:cNvSpPr>
          <p:nvPr>
            <p:ph type="body" idx="1"/>
          </p:nvPr>
        </p:nvSpPr>
        <p:spPr>
          <a:xfrm>
            <a:off x="0" y="2667000"/>
            <a:ext cx="4419600" cy="33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o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22860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4pPr>
            <a:lvl5pPr marL="2286000" lvl="4" indent="-34290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20"/>
          <p:cNvSpPr txBox="1">
            <a:spLocks noGrp="1"/>
          </p:cNvSpPr>
          <p:nvPr>
            <p:ph type="body" idx="2"/>
          </p:nvPr>
        </p:nvSpPr>
        <p:spPr>
          <a:xfrm>
            <a:off x="4572000" y="2667000"/>
            <a:ext cx="4419600" cy="33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o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22860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4pPr>
            <a:lvl5pPr marL="2286000" lvl="4" indent="-34290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20"/>
          <p:cNvSpPr txBox="1">
            <a:spLocks noGrp="1"/>
          </p:cNvSpPr>
          <p:nvPr>
            <p:ph type="dt" idx="10"/>
          </p:nvPr>
        </p:nvSpPr>
        <p:spPr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0"/>
          <p:cNvSpPr txBox="1">
            <a:spLocks noGrp="1"/>
          </p:cNvSpPr>
          <p:nvPr>
            <p:ph type="ftr" idx="11"/>
          </p:nvPr>
        </p:nvSpPr>
        <p:spPr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0"/>
          <p:cNvSpPr txBox="1">
            <a:spLocks noGrp="1"/>
          </p:cNvSpPr>
          <p:nvPr>
            <p:ph type="sldNum" idx="12"/>
          </p:nvPr>
        </p:nvSpPr>
        <p:spPr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1"/>
          <p:cNvSpPr txBox="1"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1"/>
          <p:cNvSpPr txBox="1"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21"/>
          <p:cNvSpPr txBox="1">
            <a:spLocks noGrp="1"/>
          </p:cNvSpPr>
          <p:nvPr>
            <p:ph type="body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o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22860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4pPr>
            <a:lvl5pPr marL="2286000" lvl="4" indent="-34290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1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21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o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22860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4pPr>
            <a:lvl5pPr marL="2286000" lvl="4" indent="-34290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21"/>
          <p:cNvSpPr txBox="1">
            <a:spLocks noGrp="1"/>
          </p:cNvSpPr>
          <p:nvPr>
            <p:ph type="dt" idx="10"/>
          </p:nvPr>
        </p:nvSpPr>
        <p:spPr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1"/>
          <p:cNvSpPr txBox="1">
            <a:spLocks noGrp="1"/>
          </p:cNvSpPr>
          <p:nvPr>
            <p:ph type="ftr" idx="11"/>
          </p:nvPr>
        </p:nvSpPr>
        <p:spPr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1"/>
          <p:cNvSpPr txBox="1">
            <a:spLocks noGrp="1"/>
          </p:cNvSpPr>
          <p:nvPr>
            <p:ph type="sldNum" idx="12"/>
          </p:nvPr>
        </p:nvSpPr>
        <p:spPr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2"/>
          <p:cNvSpPr txBox="1">
            <a:spLocks noGrp="1"/>
          </p:cNvSpPr>
          <p:nvPr>
            <p:ph type="title"/>
          </p:nvPr>
        </p:nvSpPr>
        <p:spPr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2"/>
          <p:cNvSpPr txBox="1">
            <a:spLocks noGrp="1"/>
          </p:cNvSpPr>
          <p:nvPr>
            <p:ph type="dt" idx="10"/>
          </p:nvPr>
        </p:nvSpPr>
        <p:spPr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2"/>
          <p:cNvSpPr txBox="1">
            <a:spLocks noGrp="1"/>
          </p:cNvSpPr>
          <p:nvPr>
            <p:ph type="ftr" idx="11"/>
          </p:nvPr>
        </p:nvSpPr>
        <p:spPr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2"/>
          <p:cNvSpPr txBox="1">
            <a:spLocks noGrp="1"/>
          </p:cNvSpPr>
          <p:nvPr>
            <p:ph type="sldNum" idx="12"/>
          </p:nvPr>
        </p:nvSpPr>
        <p:spPr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3"/>
          <p:cNvSpPr txBox="1">
            <a:spLocks noGrp="1"/>
          </p:cNvSpPr>
          <p:nvPr>
            <p:ph type="dt" idx="10"/>
          </p:nvPr>
        </p:nvSpPr>
        <p:spPr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3"/>
          <p:cNvSpPr txBox="1">
            <a:spLocks noGrp="1"/>
          </p:cNvSpPr>
          <p:nvPr>
            <p:ph type="ftr" idx="11"/>
          </p:nvPr>
        </p:nvSpPr>
        <p:spPr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3"/>
          <p:cNvSpPr txBox="1">
            <a:spLocks noGrp="1"/>
          </p:cNvSpPr>
          <p:nvPr>
            <p:ph type="sldNum" idx="12"/>
          </p:nvPr>
        </p:nvSpPr>
        <p:spPr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4"/>
          <p:cNvSpPr txBox="1"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4"/>
          <p:cNvSpPr txBox="1">
            <a:spLocks noGrp="1"/>
          </p:cNvSpPr>
          <p:nvPr>
            <p:ph type="body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o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▪"/>
              <a:defRPr sz="2400"/>
            </a:lvl3pPr>
            <a:lvl4pPr marL="1828800" lvl="3" indent="-22860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4pPr>
            <a:lvl5pPr marL="2286000" lvl="4" indent="-35560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4"/>
          <p:cNvSpPr txBox="1">
            <a:spLocks noGrp="1"/>
          </p:cNvSpPr>
          <p:nvPr>
            <p:ph type="body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4"/>
          <p:cNvSpPr txBox="1">
            <a:spLocks noGrp="1"/>
          </p:cNvSpPr>
          <p:nvPr>
            <p:ph type="dt" idx="10"/>
          </p:nvPr>
        </p:nvSpPr>
        <p:spPr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4"/>
          <p:cNvSpPr txBox="1">
            <a:spLocks noGrp="1"/>
          </p:cNvSpPr>
          <p:nvPr>
            <p:ph type="ftr" idx="11"/>
          </p:nvPr>
        </p:nvSpPr>
        <p:spPr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4"/>
          <p:cNvSpPr txBox="1">
            <a:spLocks noGrp="1"/>
          </p:cNvSpPr>
          <p:nvPr>
            <p:ph type="sldNum" idx="12"/>
          </p:nvPr>
        </p:nvSpPr>
        <p:spPr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5"/>
          <p:cNvSpPr txBox="1"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5"/>
          <p:cNvSpPr>
            <a:spLocks noGrp="1"/>
          </p:cNvSpPr>
          <p:nvPr>
            <p:ph type="pic" idx="2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5F5F5F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5F5F5F"/>
              </a:buClr>
              <a:buSzPts val="2800"/>
              <a:buFont typeface="Courier New"/>
              <a:buNone/>
              <a:defRPr sz="28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5F5F5F"/>
              </a:buClr>
              <a:buSzPts val="2400"/>
              <a:buFont typeface="Noto Sans Symbols"/>
              <a:buNone/>
              <a:defRPr sz="2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F5F5F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F5F5F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8" name="Google Shape;68;p25"/>
          <p:cNvSpPr txBox="1">
            <a:spLocks noGrp="1"/>
          </p:cNvSpPr>
          <p:nvPr>
            <p:ph type="body" idx="1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5"/>
          <p:cNvSpPr txBox="1">
            <a:spLocks noGrp="1"/>
          </p:cNvSpPr>
          <p:nvPr>
            <p:ph type="dt" idx="10"/>
          </p:nvPr>
        </p:nvSpPr>
        <p:spPr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5"/>
          <p:cNvSpPr txBox="1">
            <a:spLocks noGrp="1"/>
          </p:cNvSpPr>
          <p:nvPr>
            <p:ph type="ftr" idx="11"/>
          </p:nvPr>
        </p:nvSpPr>
        <p:spPr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5"/>
          <p:cNvSpPr txBox="1">
            <a:spLocks noGrp="1"/>
          </p:cNvSpPr>
          <p:nvPr>
            <p:ph type="sldNum" idx="12"/>
          </p:nvPr>
        </p:nvSpPr>
        <p:spPr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 txBox="1">
            <a:spLocks noGrp="1"/>
          </p:cNvSpPr>
          <p:nvPr>
            <p:ph type="title"/>
          </p:nvPr>
        </p:nvSpPr>
        <p:spPr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1" name="Google Shape;11;p16"/>
          <p:cNvSpPr txBox="1">
            <a:spLocks noGrp="1"/>
          </p:cNvSpPr>
          <p:nvPr>
            <p:ph type="body" idx="1"/>
          </p:nvPr>
        </p:nvSpPr>
        <p:spPr>
          <a:xfrm>
            <a:off x="152400" y="1219200"/>
            <a:ext cx="88392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5F5F5F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36550" algn="l" rtl="0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rgbClr val="5F5F5F"/>
              </a:buClr>
              <a:buSzPts val="1700"/>
              <a:buFont typeface="Courier New"/>
              <a:buChar char="o"/>
              <a:defRPr sz="17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5F5F5F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5F5F5F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5F5F5F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Google Shape;12;p16"/>
          <p:cNvSpPr txBox="1">
            <a:spLocks noGrp="1"/>
          </p:cNvSpPr>
          <p:nvPr>
            <p:ph type="dt" idx="10"/>
          </p:nvPr>
        </p:nvSpPr>
        <p:spPr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6"/>
          <p:cNvSpPr txBox="1">
            <a:spLocks noGrp="1"/>
          </p:cNvSpPr>
          <p:nvPr>
            <p:ph type="ftr" idx="11"/>
          </p:nvPr>
        </p:nvSpPr>
        <p:spPr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6"/>
          <p:cNvSpPr txBox="1">
            <a:spLocks noGrp="1"/>
          </p:cNvSpPr>
          <p:nvPr>
            <p:ph type="sldNum" idx="12"/>
          </p:nvPr>
        </p:nvSpPr>
        <p:spPr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presentation/d/1Q8-8nrLe4Z-6mFGebiCDu0mkTdIUnPwU/edit#slide=id.p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MLKimS1NpDLmoRM-udAxzJqFnV7kSyE6/view?usp=sharing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WgWmuPCzIYcJjLnHusfuL59SwMtObUd1/view?usp=sharing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axiWsSxbshPaH43eDdbtcFHpA72gC3S3/view?usp=sharing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g7A6RwJdngv0YbRBT6ttTTa7DfkX3eZL/view?usp=sharin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ftOjhqtF1OBAqnBXKp4CaqwCKFTZl6XL/view?usp=sharin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8FCFC"/>
            </a:gs>
            <a:gs pos="74000">
              <a:srgbClr val="D0E7E7"/>
            </a:gs>
            <a:gs pos="83000">
              <a:srgbClr val="D0E7E7"/>
            </a:gs>
            <a:gs pos="100000">
              <a:srgbClr val="DFEFEF"/>
            </a:gs>
          </a:gsLst>
          <a:lin ang="5400700" scaled="0"/>
        </a:gra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ac428e563a_0_3"/>
          <p:cNvSpPr txBox="1">
            <a:spLocks noGrp="1"/>
          </p:cNvSpPr>
          <p:nvPr>
            <p:ph type="ctrTitle"/>
          </p:nvPr>
        </p:nvSpPr>
        <p:spPr>
          <a:xfrm>
            <a:off x="0" y="15909"/>
            <a:ext cx="9140700" cy="11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3500" b="1">
                <a:solidFill>
                  <a:srgbClr val="AB1500"/>
                </a:solidFill>
              </a:rPr>
              <a:t>Criteria for Slides</a:t>
            </a:r>
            <a:endParaRPr sz="1500">
              <a:solidFill>
                <a:srgbClr val="AB1500"/>
              </a:solidFill>
            </a:endParaRPr>
          </a:p>
        </p:txBody>
      </p:sp>
      <p:sp>
        <p:nvSpPr>
          <p:cNvPr id="89" name="Google Shape;89;gac428e563a_0_3"/>
          <p:cNvSpPr txBox="1"/>
          <p:nvPr/>
        </p:nvSpPr>
        <p:spPr>
          <a:xfrm>
            <a:off x="457200" y="993950"/>
            <a:ext cx="8305800" cy="53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Times New Roman"/>
              <a:buChar char="•"/>
            </a:pPr>
            <a:r>
              <a:rPr lang="en-US" sz="2200" b="0" i="0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Create in Google Slides, PowerPoint or Keynote </a:t>
            </a:r>
            <a:endParaRPr sz="2200" b="0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73050" algn="l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Times New Roman"/>
              <a:buChar char="•"/>
            </a:pPr>
            <a:r>
              <a:rPr lang="en-US" sz="2200" b="0" i="0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Document Name for uploading must include </a:t>
            </a:r>
            <a:r>
              <a:rPr lang="en-US" sz="2200" b="0" i="0" u="none" strike="noStrike" cap="none" dirty="0">
                <a:solidFill>
                  <a:srgbClr val="AB15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Student Name </a:t>
            </a:r>
            <a:endParaRPr sz="2200" b="0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73050" algn="l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Times New Roman"/>
              <a:buChar char="•"/>
            </a:pPr>
            <a:r>
              <a:rPr lang="en-US" sz="2200" b="1" i="0" u="sng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Maximum</a:t>
            </a:r>
            <a:r>
              <a:rPr lang="en-US" sz="2200" b="0" i="0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slide limit - </a:t>
            </a:r>
            <a:r>
              <a:rPr lang="en-US" sz="2200" b="1" i="0" u="none" strike="noStrike" cap="none" dirty="0">
                <a:solidFill>
                  <a:srgbClr val="AB15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15 slides</a:t>
            </a:r>
            <a:endParaRPr sz="2200" b="0" i="0" u="none" strike="noStrike" cap="none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73050" algn="l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Times New Roman"/>
              <a:buChar char="•"/>
            </a:pPr>
            <a:r>
              <a:rPr lang="en-US" sz="2200" b="0" i="1" u="none" strike="noStrike" cap="none" dirty="0">
                <a:solidFill>
                  <a:srgbClr val="AB15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“Pictures are better than words”</a:t>
            </a:r>
            <a:r>
              <a:rPr lang="en-US" sz="2200" b="0" i="1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 </a:t>
            </a:r>
            <a:r>
              <a:rPr lang="en-US" sz="2200" b="0" i="0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show clear                             photos of </a:t>
            </a:r>
            <a:r>
              <a:rPr lang="en-US" sz="2200" b="0" i="0" u="sng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</a:t>
            </a:r>
            <a:r>
              <a:rPr lang="en-US" sz="2200" b="0" i="0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working on your project </a:t>
            </a:r>
            <a:endParaRPr sz="2200" b="0" i="0" u="none" strike="noStrike" cap="none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73050" algn="l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Arial"/>
              <a:buChar char="•"/>
            </a:pPr>
            <a:r>
              <a:rPr lang="en-US" sz="2200" b="1" i="0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Photos</a:t>
            </a:r>
            <a:r>
              <a:rPr lang="en-US" sz="2200" b="0" i="0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must be </a:t>
            </a:r>
            <a:r>
              <a:rPr lang="en-US" sz="2200" b="0" i="1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by student or parents</a:t>
            </a:r>
            <a:r>
              <a:rPr lang="en-US" sz="2200" b="0" i="0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;                                            other graphics </a:t>
            </a:r>
            <a:r>
              <a:rPr lang="en-US" sz="2200" b="0" i="0" u="none" strike="noStrike" cap="none" dirty="0">
                <a:solidFill>
                  <a:srgbClr val="AB15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must have credits</a:t>
            </a:r>
            <a:endParaRPr sz="2200" b="0" i="0" u="none" strike="noStrike" cap="none" dirty="0">
              <a:solidFill>
                <a:srgbClr val="AB15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73050" algn="l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2"/>
              </a:buClr>
              <a:buSzPts val="22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Explore the </a:t>
            </a:r>
            <a:r>
              <a:rPr lang="en-US" sz="2400" b="1" i="0" u="sng" strike="noStrike" cap="none" dirty="0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“What NOT to do in PPT”</a:t>
            </a:r>
            <a:r>
              <a:rPr lang="en-US" sz="2400" b="1" i="0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</a:t>
            </a:r>
            <a:r>
              <a:rPr lang="en-US" sz="2400" b="0" i="0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en-US" sz="2400" b="0" i="0" u="none" strike="noStrike" cap="none" dirty="0" err="1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Powerpoint</a:t>
            </a:r>
            <a:r>
              <a:rPr lang="en-US" sz="2400" b="0" i="0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presentation before you                                  create your presentation...</a:t>
            </a:r>
            <a:endParaRPr sz="2200" b="0" i="0" u="none" strike="noStrike" cap="none" dirty="0">
              <a:solidFill>
                <a:srgbClr val="AB15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1" name="Google Shape;91;gac428e563a_0_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92762" y="4909731"/>
            <a:ext cx="2230225" cy="1672669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gac428e563a_0_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78238" y="2650425"/>
            <a:ext cx="2459250" cy="2040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5410196452_0_0"/>
          <p:cNvSpPr txBox="1">
            <a:spLocks noGrp="1"/>
          </p:cNvSpPr>
          <p:nvPr>
            <p:ph type="title"/>
          </p:nvPr>
        </p:nvSpPr>
        <p:spPr>
          <a:xfrm>
            <a:off x="825" y="0"/>
            <a:ext cx="9144000" cy="89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="1"/>
              <a:t>Procedure (Co</a:t>
            </a:r>
            <a:r>
              <a:rPr lang="en-US"/>
              <a:t>ntinued)</a:t>
            </a:r>
            <a:endParaRPr/>
          </a:p>
        </p:txBody>
      </p:sp>
      <p:sp>
        <p:nvSpPr>
          <p:cNvPr id="149" name="Google Shape;149;g5410196452_0_0"/>
          <p:cNvSpPr txBox="1"/>
          <p:nvPr/>
        </p:nvSpPr>
        <p:spPr>
          <a:xfrm>
            <a:off x="457200" y="914400"/>
            <a:ext cx="8229600" cy="51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n-US" sz="1800" b="1" i="0" u="none" strike="noStrike" cap="none">
                <a:solidFill>
                  <a:srgbClr val="AB15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OPTIONAL:</a:t>
            </a:r>
            <a:r>
              <a:rPr lang="en-US" sz="18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2nd slide </a:t>
            </a:r>
            <a:r>
              <a:rPr lang="en-US" sz="18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absolutely necessary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0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89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Results</a:t>
            </a:r>
            <a:endParaRPr/>
          </a:p>
        </p:txBody>
      </p:sp>
      <p:sp>
        <p:nvSpPr>
          <p:cNvPr id="155" name="Google Shape;155;p10"/>
          <p:cNvSpPr txBox="1"/>
          <p:nvPr/>
        </p:nvSpPr>
        <p:spPr>
          <a:xfrm>
            <a:off x="482321" y="914400"/>
            <a:ext cx="820440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imes New Roman"/>
              <a:buChar char="•"/>
            </a:pPr>
            <a:r>
              <a:rPr lang="en-US" sz="18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Include </a:t>
            </a:r>
            <a:r>
              <a:rPr lang="en-US" sz="1800" u="sng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any</a:t>
            </a:r>
            <a:r>
              <a:rPr lang="en-US" sz="18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data you collected while testing your hypothesis or prototype.</a:t>
            </a:r>
            <a:endParaRPr sz="180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imes New Roman"/>
              <a:buChar char="•"/>
            </a:pPr>
            <a:r>
              <a:rPr lang="en-US" sz="18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your testing procedures had repeated trials, make a</a:t>
            </a:r>
            <a:r>
              <a:rPr lang="en-US" sz="1800">
                <a:solidFill>
                  <a:schemeClr val="dk2"/>
                </a:solidFill>
                <a:uFill>
                  <a:noFill/>
                </a:uFill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data table AND/or graph</a:t>
            </a:r>
            <a:r>
              <a:rPr lang="en-US" sz="18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(s) to show your results.</a:t>
            </a:r>
            <a:endParaRPr sz="180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imes New Roman"/>
              <a:buChar char="•"/>
            </a:pPr>
            <a:r>
              <a:rPr lang="en-US" sz="18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Add your written </a:t>
            </a:r>
            <a:r>
              <a:rPr lang="en-US" sz="1800" u="sng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qualitative</a:t>
            </a:r>
            <a:r>
              <a:rPr lang="en-US" sz="18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observations (color, smell, behavior, etc.) as well</a:t>
            </a:r>
            <a:endParaRPr sz="180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imes New Roman"/>
              <a:buChar char="•"/>
            </a:pPr>
            <a:r>
              <a:rPr lang="en-US" sz="1800" b="1" u="sng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 Engineering Projects</a:t>
            </a:r>
            <a:r>
              <a:rPr lang="en-US" sz="1800" b="1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18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you changed your solution/prototype </a:t>
            </a:r>
            <a:r>
              <a:rPr lang="en-US" sz="1800" u="sng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after</a:t>
            </a:r>
            <a:r>
              <a:rPr lang="en-US" sz="18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testing your original solution, then:</a:t>
            </a:r>
            <a:endParaRPr sz="180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429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imes New Roman"/>
              <a:buChar char="o"/>
            </a:pPr>
            <a:r>
              <a:rPr lang="en-US" sz="18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include any new data from the re-testing</a:t>
            </a:r>
            <a:endParaRPr sz="180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429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imes New Roman"/>
              <a:buChar char="o"/>
            </a:pPr>
            <a:r>
              <a:rPr lang="en-US" sz="18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also include labeled drawings of your REVISED solution/prototype and WHY you made those changes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imes New Roman"/>
              <a:buChar char="•"/>
            </a:pPr>
            <a:r>
              <a:rPr lang="en-US" sz="18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Up to 2 slides </a:t>
            </a:r>
            <a:r>
              <a:rPr lang="en-US" sz="1800" b="1" i="0" u="none" strike="noStrike" cap="none">
                <a:solidFill>
                  <a:srgbClr val="AB15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absolutely necessary</a:t>
            </a:r>
            <a:endParaRPr sz="1800" b="1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>
    <p:check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a991aa499f_0_47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89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Results</a:t>
            </a:r>
            <a:r>
              <a:rPr lang="en-US" b="1"/>
              <a:t> (Contin.)</a:t>
            </a:r>
            <a:endParaRPr/>
          </a:p>
        </p:txBody>
      </p:sp>
      <p:sp>
        <p:nvSpPr>
          <p:cNvPr id="161" name="Google Shape;161;ga991aa499f_0_47"/>
          <p:cNvSpPr txBox="1"/>
          <p:nvPr/>
        </p:nvSpPr>
        <p:spPr>
          <a:xfrm>
            <a:off x="457200" y="914400"/>
            <a:ext cx="8229600" cy="51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n-US" sz="1800" b="1" i="0" u="none" strike="noStrike" cap="none">
                <a:solidFill>
                  <a:srgbClr val="AB15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OPTIONAL:</a:t>
            </a:r>
            <a:r>
              <a:rPr lang="en-US" sz="18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2nd slide </a:t>
            </a:r>
            <a:r>
              <a:rPr lang="en-US" sz="18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absolutely necessary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1"/>
          <p:cNvSpPr txBox="1">
            <a:spLocks noGrp="1"/>
          </p:cNvSpPr>
          <p:nvPr>
            <p:ph type="title"/>
          </p:nvPr>
        </p:nvSpPr>
        <p:spPr>
          <a:xfrm>
            <a:off x="0" y="24276"/>
            <a:ext cx="9144000" cy="8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="1"/>
              <a:t>Discussion</a:t>
            </a:r>
            <a:endParaRPr/>
          </a:p>
        </p:txBody>
      </p:sp>
      <p:sp>
        <p:nvSpPr>
          <p:cNvPr id="167" name="Google Shape;167;p11"/>
          <p:cNvSpPr txBox="1">
            <a:spLocks noGrp="1"/>
          </p:cNvSpPr>
          <p:nvPr>
            <p:ph type="body" idx="1"/>
          </p:nvPr>
        </p:nvSpPr>
        <p:spPr>
          <a:xfrm>
            <a:off x="457200" y="9144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Summarize and </a:t>
            </a:r>
            <a:r>
              <a:rPr lang="en-US" b="1"/>
              <a:t>ANALYZE</a:t>
            </a:r>
            <a:r>
              <a:rPr lang="en-US"/>
              <a:t> your data including trends, errors and variables that could have influenced the results. </a:t>
            </a:r>
            <a:endParaRPr/>
          </a:p>
          <a:p>
            <a:pPr marL="4572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Develop arguments for and against your hypothesis or solution/final prototype, using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statistics</a:t>
            </a:r>
            <a:r>
              <a:rPr lang="en-US"/>
              <a:t> (average, % error, a variety of statistical tests.)</a:t>
            </a:r>
            <a:endParaRPr/>
          </a:p>
          <a:p>
            <a:pPr marL="4572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Relate your findings to other studies and cite those studies. </a:t>
            </a:r>
            <a:endParaRPr/>
          </a:p>
          <a:p>
            <a:pPr marL="457200" lvl="0" indent="0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800"/>
              <a:buNone/>
            </a:pPr>
            <a:r>
              <a:rPr lang="en-US"/>
              <a:t>(Up to 2 slides </a:t>
            </a:r>
            <a:r>
              <a:rPr lang="en-US" b="1">
                <a:solidFill>
                  <a:srgbClr val="AB1500"/>
                </a:solidFill>
              </a:rPr>
              <a:t>if absolutely necessary</a:t>
            </a:r>
            <a:r>
              <a:rPr lang="en-US"/>
              <a:t> – </a:t>
            </a:r>
            <a:r>
              <a:rPr lang="en-US">
                <a:solidFill>
                  <a:srgbClr val="0000FF"/>
                </a:solidFill>
              </a:rPr>
              <a:t>OK to add graphics</a:t>
            </a:r>
            <a:r>
              <a:rPr lang="en-US"/>
              <a:t>) </a:t>
            </a:r>
            <a:endParaRPr/>
          </a:p>
        </p:txBody>
      </p:sp>
    </p:spTree>
  </p:cSld>
  <p:clrMapOvr>
    <a:masterClrMapping/>
  </p:clrMapOvr>
  <p:transition>
    <p:check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2"/>
          <p:cNvSpPr txBox="1">
            <a:spLocks noGrp="1"/>
          </p:cNvSpPr>
          <p:nvPr>
            <p:ph type="title"/>
          </p:nvPr>
        </p:nvSpPr>
        <p:spPr>
          <a:xfrm>
            <a:off x="0" y="24276"/>
            <a:ext cx="9144000" cy="8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="1"/>
              <a:t>Discussion (Contin.)</a:t>
            </a:r>
            <a:endParaRPr/>
          </a:p>
        </p:txBody>
      </p:sp>
      <p:sp>
        <p:nvSpPr>
          <p:cNvPr id="173" name="Google Shape;173;p12"/>
          <p:cNvSpPr txBox="1"/>
          <p:nvPr/>
        </p:nvSpPr>
        <p:spPr>
          <a:xfrm>
            <a:off x="457200" y="914400"/>
            <a:ext cx="8229600" cy="51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n-US" sz="1800" b="1" i="0" u="none" strike="noStrike" cap="none">
                <a:solidFill>
                  <a:srgbClr val="AB15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OPTIONAL:</a:t>
            </a:r>
            <a:r>
              <a:rPr lang="en-US" sz="18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2nd slide </a:t>
            </a:r>
            <a:r>
              <a:rPr lang="en-US" sz="18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absolutely necessary</a:t>
            </a:r>
            <a:r>
              <a:rPr lang="en-US" sz="18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check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3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89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="1"/>
              <a:t>Conclusion</a:t>
            </a:r>
            <a:endParaRPr/>
          </a:p>
        </p:txBody>
      </p:sp>
      <p:sp>
        <p:nvSpPr>
          <p:cNvPr id="179" name="Google Shape;179;p13"/>
          <p:cNvSpPr txBox="1">
            <a:spLocks noGrp="1"/>
          </p:cNvSpPr>
          <p:nvPr>
            <p:ph type="body" idx="1"/>
          </p:nvPr>
        </p:nvSpPr>
        <p:spPr>
          <a:xfrm>
            <a:off x="482321" y="914400"/>
            <a:ext cx="8204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Noto Sans Symbols"/>
              <a:buNone/>
            </a:pPr>
            <a:r>
              <a:rPr lang="en-US" sz="1800"/>
              <a:t>Type a </a:t>
            </a:r>
            <a:r>
              <a:rPr lang="en-US" sz="1800" b="1"/>
              <a:t>brief summary</a:t>
            </a:r>
            <a:r>
              <a:rPr lang="en-US" sz="1800"/>
              <a:t> here of what you discovered based on the results of your testing. You need to indicate whether or not the data supports your hypothesis or proposed solution</a:t>
            </a:r>
            <a:r>
              <a:rPr lang="en-US" sz="11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/>
              <a:t>and the reason for your conclusion.</a:t>
            </a:r>
            <a:r>
              <a:rPr lang="en-US" sz="1800" b="1"/>
              <a:t> </a:t>
            </a:r>
            <a:r>
              <a:rPr lang="en-US" sz="1800" b="1">
                <a:solidFill>
                  <a:srgbClr val="AB1500"/>
                </a:solidFill>
              </a:rPr>
              <a:t>(no more than 250 words)</a:t>
            </a:r>
            <a:endParaRPr sz="1600" b="1">
              <a:solidFill>
                <a:srgbClr val="AB1500"/>
              </a:solidFill>
            </a:endParaRPr>
          </a:p>
        </p:txBody>
      </p:sp>
    </p:spTree>
  </p:cSld>
  <p:clrMapOvr>
    <a:masterClrMapping/>
  </p:clrMapOvr>
  <p:transition>
    <p:check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5"/>
          <p:cNvSpPr txBox="1">
            <a:spLocks noGrp="1"/>
          </p:cNvSpPr>
          <p:nvPr>
            <p:ph type="title"/>
          </p:nvPr>
        </p:nvSpPr>
        <p:spPr>
          <a:xfrm>
            <a:off x="0" y="11725"/>
            <a:ext cx="9144000" cy="8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="1"/>
              <a:t>Reflection/</a:t>
            </a:r>
            <a:r>
              <a:rPr lang="en-US"/>
              <a:t>Application</a:t>
            </a:r>
            <a:endParaRPr/>
          </a:p>
        </p:txBody>
      </p:sp>
      <p:sp>
        <p:nvSpPr>
          <p:cNvPr id="185" name="Google Shape;185;p15"/>
          <p:cNvSpPr txBox="1">
            <a:spLocks noGrp="1"/>
          </p:cNvSpPr>
          <p:nvPr>
            <p:ph type="body" idx="1"/>
          </p:nvPr>
        </p:nvSpPr>
        <p:spPr>
          <a:xfrm>
            <a:off x="457200" y="936175"/>
            <a:ext cx="8229600" cy="538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b="1"/>
              <a:t>Things you might want to reflect on:</a:t>
            </a:r>
            <a:endParaRPr b="1"/>
          </a:p>
          <a:p>
            <a:pPr marL="285750" lvl="0" indent="-28575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What did you learn from doing this project?</a:t>
            </a:r>
            <a:endParaRPr/>
          </a:p>
          <a:p>
            <a:pPr marL="285750" lvl="0" indent="-28575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What you might have done differently?</a:t>
            </a:r>
            <a:endParaRPr>
              <a:solidFill>
                <a:srgbClr val="00B0F0"/>
              </a:solidFill>
            </a:endParaRPr>
          </a:p>
          <a:p>
            <a:pPr marL="285750" lvl="0" indent="-28575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What would be your next steps for researching this problem?</a:t>
            </a:r>
            <a:endParaRPr/>
          </a:p>
          <a:p>
            <a:pPr marL="285750" lvl="0" indent="-28575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How can your results be applied in everyday life?</a:t>
            </a:r>
            <a:endParaRPr/>
          </a:p>
          <a:p>
            <a:pPr marL="285750" lvl="0" indent="-28575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How could your results be applied to other studies?</a:t>
            </a:r>
            <a:endParaRPr/>
          </a:p>
          <a:p>
            <a:pPr marL="285750" lvl="0" indent="-28575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b="1"/>
              <a:t>Teams:</a:t>
            </a:r>
            <a:r>
              <a:rPr lang="en-US"/>
              <a:t> what were the benefits/challenges of working as a team to find a solution?</a:t>
            </a:r>
            <a:endParaRPr/>
          </a:p>
          <a:p>
            <a:pPr marL="285750" lvl="0" indent="-1714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4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89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="1"/>
              <a:t>References Cited</a:t>
            </a:r>
            <a:endParaRPr/>
          </a:p>
        </p:txBody>
      </p:sp>
      <p:sp>
        <p:nvSpPr>
          <p:cNvPr id="191" name="Google Shape;191;p14"/>
          <p:cNvSpPr txBox="1">
            <a:spLocks noGrp="1"/>
          </p:cNvSpPr>
          <p:nvPr>
            <p:ph type="body" idx="1"/>
          </p:nvPr>
        </p:nvSpPr>
        <p:spPr>
          <a:xfrm>
            <a:off x="457200" y="922774"/>
            <a:ext cx="8229600" cy="51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Be sure to include both print and electronic sources and put them in alphabetical order.  </a:t>
            </a:r>
            <a:endParaRPr/>
          </a:p>
          <a:p>
            <a:pPr marL="285750" lvl="0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b="1"/>
              <a:t>Use </a:t>
            </a:r>
            <a:r>
              <a:rPr lang="en-US" b="1" u="sng">
                <a:solidFill>
                  <a:schemeClr val="hlink"/>
                </a:solidFill>
                <a:hlinkClick r:id="rId3"/>
              </a:rPr>
              <a:t>APA Citation formatting</a:t>
            </a:r>
            <a:endParaRPr/>
          </a:p>
          <a:p>
            <a:pPr marL="285750" lvl="0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Make sure your references match any citations in your Introduction or Discussion.</a:t>
            </a:r>
            <a:endParaRPr/>
          </a:p>
          <a:p>
            <a:pPr marL="742950" lvl="1" indent="-2921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o"/>
            </a:pPr>
            <a:r>
              <a:rPr lang="en-US"/>
              <a:t>Jr Projects = Minimum 3 references</a:t>
            </a:r>
            <a:endParaRPr/>
          </a:p>
          <a:p>
            <a:pPr marL="742950" lvl="1" indent="-292100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800"/>
              <a:buChar char="o"/>
            </a:pPr>
            <a:r>
              <a:rPr lang="en-US"/>
              <a:t>Sr Projects = Minimum 5 references</a:t>
            </a:r>
            <a:endParaRPr/>
          </a:p>
        </p:txBody>
      </p:sp>
    </p:spTree>
  </p:cSld>
  <p:clrMapOvr>
    <a:masterClrMapping/>
  </p:clrMapOvr>
  <p:transition>
    <p:checke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8FCFC"/>
            </a:gs>
            <a:gs pos="74000">
              <a:srgbClr val="D0E7E7"/>
            </a:gs>
            <a:gs pos="83000">
              <a:srgbClr val="D0E7E7"/>
            </a:gs>
            <a:gs pos="100000">
              <a:srgbClr val="DFEFEF"/>
            </a:gs>
          </a:gsLst>
          <a:lin ang="5400700" scaled="0"/>
        </a:gradFill>
        <a:effectLst/>
      </p:bgPr>
    </p:bg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a991aa499f_0_0"/>
          <p:cNvSpPr txBox="1">
            <a:spLocks noGrp="1"/>
          </p:cNvSpPr>
          <p:nvPr>
            <p:ph type="body" idx="1"/>
          </p:nvPr>
        </p:nvSpPr>
        <p:spPr>
          <a:xfrm>
            <a:off x="457200" y="838200"/>
            <a:ext cx="8382000" cy="586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Font typeface="Arial"/>
              <a:buNone/>
            </a:pP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Font typeface="Arial"/>
              <a:buNone/>
            </a:pPr>
            <a:r>
              <a:rPr lang="en-US" sz="3200"/>
              <a:t>Designed by</a:t>
            </a:r>
            <a:r>
              <a:rPr lang="en-US" sz="3200">
                <a:latin typeface="Arial"/>
                <a:ea typeface="Arial"/>
                <a:cs typeface="Arial"/>
                <a:sym typeface="Arial"/>
              </a:rPr>
              <a:t>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ctr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SzPts val="3200"/>
              <a:buFont typeface="Arial"/>
              <a:buNone/>
            </a:pPr>
            <a:r>
              <a:rPr lang="en-US" sz="3200" b="1">
                <a:solidFill>
                  <a:srgbClr val="AB1500"/>
                </a:solidFill>
                <a:latin typeface="Verdana"/>
                <a:ea typeface="Verdana"/>
                <a:cs typeface="Verdana"/>
                <a:sym typeface="Verdana"/>
              </a:rPr>
              <a:t>Anne F. Maben</a:t>
            </a:r>
            <a:endParaRPr b="1">
              <a:solidFill>
                <a:srgbClr val="AB15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lvl="0" indent="-342900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None/>
            </a:pPr>
            <a:r>
              <a:rPr lang="en-US" sz="2000"/>
              <a:t>Science Consultant, UCLA Science Project</a:t>
            </a:r>
            <a:endParaRPr sz="2000"/>
          </a:p>
          <a:p>
            <a:pPr marL="342900" lvl="0" indent="-342900" algn="ctr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2000"/>
              <a:buFont typeface="Arial"/>
              <a:buNone/>
            </a:pPr>
            <a:r>
              <a:rPr lang="en-US" sz="2800"/>
              <a:t>with feedback from the</a:t>
            </a:r>
            <a:endParaRPr sz="3200"/>
          </a:p>
          <a:p>
            <a:pPr marL="342900" lvl="0" indent="-342900" algn="ctr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SzPts val="3200"/>
              <a:buFont typeface="Arial"/>
              <a:buNone/>
            </a:pPr>
            <a:r>
              <a:rPr lang="en-US" sz="3200">
                <a:solidFill>
                  <a:srgbClr val="AB1500"/>
                </a:solidFill>
              </a:rPr>
              <a:t>Orange County and LA County</a:t>
            </a:r>
            <a:endParaRPr sz="3200">
              <a:solidFill>
                <a:srgbClr val="AB1500"/>
              </a:solidFill>
            </a:endParaRPr>
          </a:p>
          <a:p>
            <a:pPr marL="342900" lvl="0" indent="-342900" algn="ctr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SzPts val="3200"/>
              <a:buFont typeface="Arial"/>
              <a:buNone/>
            </a:pPr>
            <a:r>
              <a:rPr lang="en-US" sz="3200">
                <a:solidFill>
                  <a:srgbClr val="AB1500"/>
                </a:solidFill>
              </a:rPr>
              <a:t>Science &amp; Engineering Fairs</a:t>
            </a:r>
            <a:endParaRPr sz="3200">
              <a:solidFill>
                <a:srgbClr val="AB1500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SzPts val="3200"/>
              <a:buFont typeface="Arial"/>
              <a:buNone/>
            </a:pPr>
            <a:endParaRPr/>
          </a:p>
          <a:p>
            <a:pPr marL="342900" lvl="0" indent="-342900" algn="ctr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rPr lang="en-US" sz="1800"/>
              <a:t> </a:t>
            </a:r>
            <a:r>
              <a:rPr lang="en-US" sz="3200"/>
              <a:t>© 2020</a:t>
            </a:r>
            <a:r>
              <a:rPr lang="en-US" sz="3200">
                <a:solidFill>
                  <a:schemeClr val="dk2"/>
                </a:solidFill>
              </a:rPr>
              <a:t> </a:t>
            </a:r>
            <a:r>
              <a:rPr lang="en-US" sz="3200" i="1"/>
              <a:t>All rights reserved</a:t>
            </a:r>
            <a:r>
              <a:rPr lang="en-US" sz="2400" b="0" i="1"/>
              <a:t> </a:t>
            </a:r>
            <a:endParaRPr/>
          </a:p>
        </p:txBody>
      </p:sp>
      <p:sp>
        <p:nvSpPr>
          <p:cNvPr id="198" name="Google Shape;198;ga991aa499f_0_0"/>
          <p:cNvSpPr txBox="1"/>
          <p:nvPr/>
        </p:nvSpPr>
        <p:spPr>
          <a:xfrm>
            <a:off x="457100" y="6138925"/>
            <a:ext cx="8305800" cy="4614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AB15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228D6"/>
                </a:solidFill>
                <a:latin typeface="Verdana"/>
                <a:ea typeface="Verdana"/>
                <a:cs typeface="Verdana"/>
                <a:sym typeface="Verdana"/>
              </a:rPr>
              <a:t>Remove</a:t>
            </a:r>
            <a:r>
              <a:rPr lang="en-US" sz="1500" b="1" i="0" u="none" strike="noStrike" cap="none">
                <a:solidFill>
                  <a:srgbClr val="AB1500"/>
                </a:solidFill>
                <a:latin typeface="Verdana"/>
                <a:ea typeface="Verdana"/>
                <a:cs typeface="Verdana"/>
                <a:sym typeface="Verdana"/>
              </a:rPr>
              <a:t> this slide</a:t>
            </a:r>
            <a:r>
              <a:rPr lang="en-US" sz="1500" b="1" i="0" u="none" strike="noStrike" cap="none">
                <a:solidFill>
                  <a:srgbClr val="0228D6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500" b="1" i="0" u="none" strike="noStrike" cap="none">
                <a:solidFill>
                  <a:srgbClr val="AB1500"/>
                </a:solidFill>
                <a:latin typeface="Verdana"/>
                <a:ea typeface="Verdana"/>
                <a:cs typeface="Verdana"/>
                <a:sym typeface="Verdana"/>
              </a:rPr>
              <a:t>for your final presentation.</a:t>
            </a:r>
            <a:endParaRPr sz="1500" b="1" i="0" u="none" strike="noStrike" cap="none">
              <a:solidFill>
                <a:srgbClr val="AB15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8FCFC"/>
            </a:gs>
            <a:gs pos="74000">
              <a:srgbClr val="D0E7E7"/>
            </a:gs>
            <a:gs pos="83000">
              <a:srgbClr val="D0E7E7"/>
            </a:gs>
            <a:gs pos="100000">
              <a:srgbClr val="DFEFEF"/>
            </a:gs>
          </a:gsLst>
          <a:lin ang="5400700" scaled="0"/>
        </a:gra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ac428e563a_0_11"/>
          <p:cNvSpPr txBox="1">
            <a:spLocks noGrp="1"/>
          </p:cNvSpPr>
          <p:nvPr>
            <p:ph type="ctrTitle"/>
          </p:nvPr>
        </p:nvSpPr>
        <p:spPr>
          <a:xfrm>
            <a:off x="0" y="15909"/>
            <a:ext cx="9140700" cy="11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3500" b="1">
                <a:solidFill>
                  <a:srgbClr val="AB1500"/>
                </a:solidFill>
              </a:rPr>
              <a:t>Digital Slides Formatting</a:t>
            </a:r>
            <a:endParaRPr sz="1500">
              <a:solidFill>
                <a:srgbClr val="AB1500"/>
              </a:solidFill>
            </a:endParaRPr>
          </a:p>
        </p:txBody>
      </p:sp>
      <p:sp>
        <p:nvSpPr>
          <p:cNvPr id="98" name="Google Shape;98;gac428e563a_0_11"/>
          <p:cNvSpPr txBox="1"/>
          <p:nvPr/>
        </p:nvSpPr>
        <p:spPr>
          <a:xfrm>
            <a:off x="457200" y="993949"/>
            <a:ext cx="8305800" cy="49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Arial"/>
              <a:buChar char="•"/>
            </a:pPr>
            <a:r>
              <a:rPr lang="en-US" sz="2200" b="0" i="0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the </a:t>
            </a:r>
            <a:r>
              <a:rPr lang="en-US" sz="2200" b="1" i="0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SLIDES with white backgrounds in this template</a:t>
            </a:r>
            <a:r>
              <a:rPr lang="en-US" sz="2200" b="0" i="0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as your Virtual Science Project Display for Judging</a:t>
            </a:r>
            <a:endParaRPr sz="2200" b="0" i="0" u="none" strike="noStrike" cap="none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730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Times New Roman"/>
              <a:buChar char="•"/>
            </a:pPr>
            <a:r>
              <a:rPr lang="en-US" sz="2200" b="1" i="0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Follow the directions on each slide</a:t>
            </a:r>
            <a:r>
              <a:rPr lang="en-US" sz="2200" b="0" i="0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type over the directions when you are ready.</a:t>
            </a:r>
            <a:endParaRPr sz="2200" b="0" i="0" u="none" strike="noStrike" cap="none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73050" algn="l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Arial"/>
              <a:buChar char="•"/>
            </a:pPr>
            <a:r>
              <a:rPr lang="en-US" sz="2200" b="1" i="0" u="none" strike="noStrike" cap="none" dirty="0">
                <a:solidFill>
                  <a:srgbClr val="0228D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Don’t change the slide titles </a:t>
            </a:r>
            <a:r>
              <a:rPr lang="en-US" sz="2200" b="0" i="0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(these will be the same for all students)</a:t>
            </a:r>
            <a:endParaRPr sz="2200" b="0" i="0" u="none" strike="noStrike" cap="none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73050" algn="l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Times New Roman"/>
              <a:buChar char="•"/>
            </a:pPr>
            <a:r>
              <a:rPr lang="en-US" sz="2200" b="1" i="0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Title Fonts</a:t>
            </a:r>
            <a:r>
              <a:rPr lang="en-US" sz="2200" b="0" i="0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35pt, </a:t>
            </a:r>
            <a:r>
              <a:rPr lang="en-US" sz="2200" b="0" i="0" u="none" strike="noStrike" cap="none" dirty="0">
                <a:solidFill>
                  <a:srgbClr val="0228D6"/>
                </a:solidFill>
                <a:latin typeface="Bree Serif"/>
                <a:ea typeface="Bree Serif"/>
                <a:cs typeface="Bree Serif"/>
                <a:sym typeface="Bree Serif"/>
              </a:rPr>
              <a:t>choice of style, </a:t>
            </a:r>
            <a:r>
              <a:rPr lang="en-US" sz="2200" b="0" i="0" u="none" strike="noStrike" cap="none" dirty="0">
                <a:solidFill>
                  <a:srgbClr val="38761D"/>
                </a:solidFill>
                <a:latin typeface="Bree Serif"/>
                <a:ea typeface="Bree Serif"/>
                <a:cs typeface="Bree Serif"/>
                <a:sym typeface="Bree Serif"/>
              </a:rPr>
              <a:t>color</a:t>
            </a:r>
            <a:r>
              <a:rPr lang="en-US" sz="2200" b="0" i="0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(must be readable!)</a:t>
            </a:r>
            <a:endParaRPr sz="2200" b="0" i="0" u="none" strike="noStrike" cap="none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54000" algn="l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Times New Roman"/>
              <a:buChar char="•"/>
            </a:pPr>
            <a:r>
              <a:rPr lang="en-US" sz="2200" b="1" i="0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Body Font:</a:t>
            </a:r>
            <a:r>
              <a:rPr lang="en-US" sz="2200" b="0" i="0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Arial</a:t>
            </a:r>
            <a:endParaRPr lang="en-US" sz="2200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54000" algn="l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Times New Roman"/>
              <a:buChar char="•"/>
            </a:pPr>
            <a:r>
              <a:rPr lang="en-US" sz="2200" b="1" i="0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Body Font </a:t>
            </a:r>
            <a:r>
              <a:rPr lang="en-US" sz="2200" b="1" i="0" u="sng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size</a:t>
            </a:r>
            <a:r>
              <a:rPr lang="en-US" sz="2200" b="0" i="0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en-US" sz="2200" b="0" i="0" u="none" strike="noStrike" cap="none" dirty="0">
                <a:solidFill>
                  <a:srgbClr val="AB15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Minimum = 18pt</a:t>
            </a:r>
            <a:endParaRPr sz="2200" b="0" i="0" u="none" strike="noStrike" cap="none" dirty="0">
              <a:solidFill>
                <a:srgbClr val="AB15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73050" algn="l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Times New Roman"/>
              <a:buChar char="•"/>
            </a:pPr>
            <a:r>
              <a:rPr lang="en-US" sz="2200" b="0" i="0" u="none" strike="noStrike" cap="none" dirty="0">
                <a:solidFill>
                  <a:srgbClr val="AB15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Backgrounds</a:t>
            </a:r>
            <a:r>
              <a:rPr lang="en-US" sz="2200" b="0" i="0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should </a:t>
            </a:r>
            <a:r>
              <a:rPr lang="en-US" sz="2200" b="0" i="0" u="sng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not</a:t>
            </a:r>
            <a:r>
              <a:rPr lang="en-US" sz="2200" b="0" i="0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be busy – text must be </a:t>
            </a:r>
            <a:r>
              <a:rPr lang="en-US" sz="2200" b="0" i="1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easy to read</a:t>
            </a:r>
            <a:endParaRPr sz="2200" b="0" i="0" u="none" strike="noStrike" cap="none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73050" algn="l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Times New Roman"/>
              <a:buChar char="•"/>
            </a:pPr>
            <a:r>
              <a:rPr lang="en-US" sz="2200" b="0" i="0" u="none" strike="noStrike" cap="none" dirty="0">
                <a:solidFill>
                  <a:srgbClr val="AB15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animations and transitions</a:t>
            </a:r>
            <a:r>
              <a:rPr lang="en-US" sz="2200" b="0" i="0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200" b="1" i="0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should not be used</a:t>
            </a:r>
            <a:r>
              <a:rPr lang="en-US" sz="2200" b="0" i="0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as they cannot be replicated on a backboard.</a:t>
            </a:r>
            <a:endParaRPr sz="220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gac428e563a_0_11"/>
          <p:cNvSpPr txBox="1"/>
          <p:nvPr/>
        </p:nvSpPr>
        <p:spPr>
          <a:xfrm>
            <a:off x="457100" y="6138925"/>
            <a:ext cx="8305800" cy="4614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AB15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228D6"/>
                </a:solidFill>
                <a:latin typeface="Verdana"/>
                <a:ea typeface="Verdana"/>
                <a:cs typeface="Verdana"/>
                <a:sym typeface="Verdana"/>
              </a:rPr>
              <a:t>Remove</a:t>
            </a:r>
            <a:r>
              <a:rPr lang="en-US" sz="1500" b="1" i="0" u="none" strike="noStrike" cap="none">
                <a:solidFill>
                  <a:srgbClr val="AB1500"/>
                </a:solidFill>
                <a:latin typeface="Verdana"/>
                <a:ea typeface="Verdana"/>
                <a:cs typeface="Verdana"/>
                <a:sym typeface="Verdana"/>
              </a:rPr>
              <a:t> Criteria and Formatting </a:t>
            </a:r>
            <a:r>
              <a:rPr lang="en-US" sz="1500" b="1" i="0" u="none" strike="noStrike" cap="none">
                <a:solidFill>
                  <a:srgbClr val="0228D6"/>
                </a:solidFill>
                <a:latin typeface="Verdana"/>
                <a:ea typeface="Verdana"/>
                <a:cs typeface="Verdana"/>
                <a:sym typeface="Verdana"/>
              </a:rPr>
              <a:t>Slides</a:t>
            </a:r>
            <a:r>
              <a:rPr lang="en-US" sz="1500" b="1" i="0" u="none" strike="noStrike" cap="none">
                <a:solidFill>
                  <a:srgbClr val="AB15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500" b="1" i="0" u="none" strike="noStrike" cap="none">
                <a:solidFill>
                  <a:srgbClr val="0228D6"/>
                </a:solidFill>
                <a:latin typeface="Verdana"/>
                <a:ea typeface="Verdana"/>
                <a:cs typeface="Verdana"/>
                <a:sym typeface="Verdana"/>
              </a:rPr>
              <a:t>1 and 2 </a:t>
            </a:r>
            <a:r>
              <a:rPr lang="en-US" sz="1500" b="1" i="0" u="none" strike="noStrike" cap="none">
                <a:solidFill>
                  <a:srgbClr val="AB1500"/>
                </a:solidFill>
                <a:latin typeface="Verdana"/>
                <a:ea typeface="Verdana"/>
                <a:cs typeface="Verdana"/>
                <a:sym typeface="Verdana"/>
              </a:rPr>
              <a:t>for your final presentation.</a:t>
            </a:r>
            <a:endParaRPr sz="1500" b="1" i="0" u="none" strike="noStrike" cap="none">
              <a:solidFill>
                <a:srgbClr val="AB15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>
                <a:solidFill>
                  <a:srgbClr val="AB1500"/>
                </a:solidFill>
                <a:latin typeface="Verdana"/>
                <a:ea typeface="Verdana"/>
                <a:cs typeface="Verdana"/>
                <a:sym typeface="Verdana"/>
              </a:rPr>
              <a:t>Save this ppt </a:t>
            </a:r>
            <a:r>
              <a:rPr lang="en-US" sz="1500" b="1">
                <a:solidFill>
                  <a:srgbClr val="AB1500"/>
                </a:solidFill>
                <a:latin typeface="Verdana"/>
                <a:ea typeface="Verdana"/>
                <a:cs typeface="Verdana"/>
                <a:sym typeface="Verdana"/>
              </a:rPr>
              <a:t>with a your name: </a:t>
            </a:r>
            <a:r>
              <a:rPr lang="en-US" sz="1500" b="1">
                <a:solidFill>
                  <a:srgbClr val="0228D6"/>
                </a:solidFill>
                <a:latin typeface="Verdana"/>
                <a:ea typeface="Verdana"/>
                <a:cs typeface="Verdana"/>
                <a:sym typeface="Verdana"/>
              </a:rPr>
              <a:t>keep the original</a:t>
            </a:r>
            <a:r>
              <a:rPr lang="en-US" sz="1500" b="1">
                <a:solidFill>
                  <a:srgbClr val="AB15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500">
                <a:solidFill>
                  <a:srgbClr val="AB1500"/>
                </a:solidFill>
                <a:latin typeface="Verdana"/>
                <a:ea typeface="Verdana"/>
                <a:cs typeface="Verdana"/>
                <a:sym typeface="Verdana"/>
              </a:rPr>
              <a:t>for directions</a:t>
            </a:r>
            <a:endParaRPr sz="1500">
              <a:solidFill>
                <a:srgbClr val="AB15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"/>
          <p:cNvSpPr txBox="1">
            <a:spLocks noGrp="1"/>
          </p:cNvSpPr>
          <p:nvPr>
            <p:ph type="ctrTitle"/>
          </p:nvPr>
        </p:nvSpPr>
        <p:spPr>
          <a:xfrm>
            <a:off x="0" y="14223"/>
            <a:ext cx="9140700" cy="168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3500" b="1"/>
              <a:t>Science Project</a:t>
            </a:r>
            <a:br>
              <a:rPr lang="en-US" sz="3500"/>
            </a:br>
            <a:r>
              <a:rPr lang="en-US" sz="1500"/>
              <a:t>Replace text above with a </a:t>
            </a:r>
            <a:r>
              <a:rPr lang="en-US" sz="1500">
                <a:solidFill>
                  <a:srgbClr val="AB1500"/>
                </a:solidFill>
              </a:rPr>
              <a:t>Creative Title</a:t>
            </a:r>
            <a:r>
              <a:rPr lang="en-US" sz="1500"/>
              <a:t> for your project</a:t>
            </a:r>
            <a:endParaRPr/>
          </a:p>
        </p:txBody>
      </p:sp>
      <p:sp>
        <p:nvSpPr>
          <p:cNvPr id="105" name="Google Shape;105;p2"/>
          <p:cNvSpPr txBox="1">
            <a:spLocks noGrp="1"/>
          </p:cNvSpPr>
          <p:nvPr>
            <p:ph type="subTitle" idx="1"/>
          </p:nvPr>
        </p:nvSpPr>
        <p:spPr>
          <a:xfrm>
            <a:off x="2362200" y="5562600"/>
            <a:ext cx="64770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Noto Sans Symbols"/>
              <a:buNone/>
            </a:pPr>
            <a:r>
              <a:rPr lang="en-US" sz="1500"/>
              <a:t>Your name</a:t>
            </a:r>
            <a:endParaRPr/>
          </a:p>
          <a:p>
            <a:pPr marL="0" lvl="0" indent="0" algn="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Noto Sans Symbols"/>
              <a:buNone/>
            </a:pPr>
            <a:r>
              <a:rPr lang="en-US" sz="1500"/>
              <a:t>Your teacher’s name</a:t>
            </a:r>
            <a:endParaRPr/>
          </a:p>
          <a:p>
            <a:pPr marL="0" lvl="0" indent="0" algn="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Noto Sans Symbols"/>
              <a:buNone/>
            </a:pPr>
            <a:r>
              <a:rPr lang="en-US" sz="1500"/>
              <a:t>Your school</a:t>
            </a:r>
            <a:endParaRPr/>
          </a:p>
        </p:txBody>
      </p:sp>
      <p:sp>
        <p:nvSpPr>
          <p:cNvPr id="106" name="Google Shape;106;p2"/>
          <p:cNvSpPr txBox="1"/>
          <p:nvPr/>
        </p:nvSpPr>
        <p:spPr>
          <a:xfrm>
            <a:off x="2112500" y="3377190"/>
            <a:ext cx="52578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AB15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Insert cool photo of your project or use a creative background that pertains to your project</a:t>
            </a:r>
            <a:endParaRPr sz="1400" b="0" i="0" u="none" strike="noStrike" cap="none">
              <a:solidFill>
                <a:srgbClr val="AB15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7" name="Google Shape;107;p2"/>
          <p:cNvSpPr txBox="1"/>
          <p:nvPr/>
        </p:nvSpPr>
        <p:spPr>
          <a:xfrm>
            <a:off x="1649" y="1935173"/>
            <a:ext cx="9140700" cy="10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lang="en-US" sz="26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Sub-title (if necessary)</a:t>
            </a:r>
            <a:r>
              <a:rPr lang="en-US" sz="15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br>
              <a:rPr lang="en-US" sz="15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en-US" sz="15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Replace “sub-title” text above with a </a:t>
            </a:r>
            <a:r>
              <a:rPr lang="en-US" sz="1500" b="0" i="0" u="none" strike="noStrike" cap="none">
                <a:solidFill>
                  <a:srgbClr val="AB1500"/>
                </a:solidFill>
                <a:latin typeface="Verdana"/>
                <a:ea typeface="Verdana"/>
                <a:cs typeface="Verdana"/>
                <a:sym typeface="Verdana"/>
              </a:rPr>
              <a:t>title that really explains what your project is about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"/>
          <p:cNvSpPr txBox="1">
            <a:spLocks noGrp="1"/>
          </p:cNvSpPr>
          <p:nvPr>
            <p:ph type="title"/>
          </p:nvPr>
        </p:nvSpPr>
        <p:spPr>
          <a:xfrm>
            <a:off x="0" y="17700"/>
            <a:ext cx="9144000" cy="89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="1"/>
              <a:t>Abstract</a:t>
            </a:r>
            <a:endParaRPr/>
          </a:p>
        </p:txBody>
      </p:sp>
      <p:sp>
        <p:nvSpPr>
          <p:cNvPr id="113" name="Google Shape;113;p3"/>
          <p:cNvSpPr txBox="1">
            <a:spLocks noGrp="1"/>
          </p:cNvSpPr>
          <p:nvPr>
            <p:ph type="body" idx="1"/>
          </p:nvPr>
        </p:nvSpPr>
        <p:spPr>
          <a:xfrm>
            <a:off x="457200" y="896700"/>
            <a:ext cx="8229600" cy="33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Write the abstract </a:t>
            </a:r>
            <a:r>
              <a:rPr lang="en-US" b="1"/>
              <a:t>last</a:t>
            </a:r>
            <a:r>
              <a:rPr lang="en-US"/>
              <a:t>, after all your results and analysis are finished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n-US" u="sng">
                <a:solidFill>
                  <a:schemeClr val="hlink"/>
                </a:solidFill>
                <a:hlinkClick r:id="rId3"/>
              </a:rPr>
              <a:t>The abstract is a summary</a:t>
            </a:r>
            <a:r>
              <a:rPr lang="en-US"/>
              <a:t> (</a:t>
            </a:r>
            <a:r>
              <a:rPr lang="en-US" b="1">
                <a:solidFill>
                  <a:srgbClr val="AB1500"/>
                </a:solidFill>
              </a:rPr>
              <a:t>250 words or less</a:t>
            </a:r>
            <a:r>
              <a:rPr lang="en-US"/>
              <a:t>) of your project and must include:</a:t>
            </a:r>
            <a:endParaRPr/>
          </a:p>
          <a:p>
            <a:pPr marL="285750" lvl="0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Problem</a:t>
            </a:r>
            <a:endParaRPr/>
          </a:p>
          <a:p>
            <a:pPr marL="285750" lvl="0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Procedures </a:t>
            </a:r>
            <a:endParaRPr/>
          </a:p>
          <a:p>
            <a:pPr marL="285750" lvl="0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Data and brief analysis (no graphs)</a:t>
            </a:r>
            <a:endParaRPr/>
          </a:p>
          <a:p>
            <a:pPr marL="285750" lvl="0" indent="-285750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800"/>
              <a:buChar char="•"/>
            </a:pPr>
            <a:r>
              <a:rPr lang="en-US"/>
              <a:t>Conclusion (State whether and WHY your hypothesis or proposed solution was or was not validated).</a:t>
            </a:r>
            <a:endParaRPr/>
          </a:p>
        </p:txBody>
      </p:sp>
    </p:spTree>
  </p:cSld>
  <p:clrMapOvr>
    <a:masterClrMapping/>
  </p:clrMapOvr>
  <p:transition>
    <p:check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"/>
          <p:cNvSpPr txBox="1">
            <a:spLocks noGrp="1"/>
          </p:cNvSpPr>
          <p:nvPr>
            <p:ph type="title"/>
          </p:nvPr>
        </p:nvSpPr>
        <p:spPr>
          <a:xfrm>
            <a:off x="0" y="0"/>
            <a:ext cx="9094800" cy="89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Problem</a:t>
            </a:r>
            <a:endParaRPr/>
          </a:p>
        </p:txBody>
      </p:sp>
      <p:sp>
        <p:nvSpPr>
          <p:cNvPr id="119" name="Google Shape;119;p4"/>
          <p:cNvSpPr txBox="1">
            <a:spLocks noGrp="1"/>
          </p:cNvSpPr>
          <p:nvPr>
            <p:ph type="body" idx="1"/>
          </p:nvPr>
        </p:nvSpPr>
        <p:spPr>
          <a:xfrm>
            <a:off x="457200" y="923611"/>
            <a:ext cx="82296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This is the </a:t>
            </a:r>
            <a:r>
              <a:rPr lang="en-US" b="1"/>
              <a:t>Problem Statement</a:t>
            </a:r>
            <a:r>
              <a:rPr lang="en-US"/>
              <a:t>, </a:t>
            </a:r>
            <a:r>
              <a:rPr lang="en-US" i="1">
                <a:solidFill>
                  <a:srgbClr val="AB1500"/>
                </a:solidFill>
              </a:rPr>
              <a:t>written as a question</a:t>
            </a:r>
            <a:r>
              <a:rPr lang="en-US"/>
              <a:t> - - </a:t>
            </a:r>
            <a:r>
              <a:rPr lang="en-US" i="1"/>
              <a:t>What is the problem to be solved?</a:t>
            </a:r>
            <a:r>
              <a:rPr lang="en-US"/>
              <a:t> </a:t>
            </a:r>
            <a:r>
              <a:rPr lang="en-US" i="1"/>
              <a:t>You may add a graphic or photo to explain the problem.</a:t>
            </a:r>
            <a:endParaRPr i="1"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o"/>
            </a:pPr>
            <a:r>
              <a:rPr lang="en-US" i="1"/>
              <a:t>According to the “ Science and Engineering PRACTICES": In Science, we refer to a question to be solved and written in the form of a question that includes both the  independent and dependent variables.</a:t>
            </a:r>
            <a:endParaRPr i="1"/>
          </a:p>
          <a:p>
            <a:pPr marL="137160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 i="1"/>
              <a:t>Example: How does ___ (independent) ___ affect ___ (dependent) ___?</a:t>
            </a:r>
            <a:endParaRPr i="1"/>
          </a:p>
          <a:p>
            <a:pPr marL="9144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i="1"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o"/>
            </a:pPr>
            <a:r>
              <a:rPr lang="en-US" i="1"/>
              <a:t>In Engineering, it is usually stated AS A PROBLEM:  Examples:</a:t>
            </a:r>
            <a:endParaRPr i="1"/>
          </a:p>
          <a:p>
            <a:pPr marL="137160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 i="1"/>
              <a:t>Problem: Controlling  hillside erosion in our city; or</a:t>
            </a:r>
            <a:endParaRPr i="1"/>
          </a:p>
          <a:p>
            <a:pPr marL="137160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 i="1"/>
              <a:t>Problem: Removing flood water from orange tree orchard; or</a:t>
            </a:r>
            <a:endParaRPr i="1"/>
          </a:p>
          <a:p>
            <a:pPr marL="137160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 i="1"/>
              <a:t>Problem: Removing litter from Alameda Bay sea floor.</a:t>
            </a:r>
            <a:endParaRPr i="1"/>
          </a:p>
        </p:txBody>
      </p:sp>
    </p:spTree>
  </p:cSld>
  <p:clrMapOvr>
    <a:masterClrMapping/>
  </p:clrMapOvr>
  <p:transition>
    <p:check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5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89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3300" b="1"/>
              <a:t>Introduction</a:t>
            </a:r>
            <a:r>
              <a:rPr lang="en-US" sz="3300"/>
              <a:t> (</a:t>
            </a:r>
            <a:r>
              <a:rPr lang="en-US" sz="3300" b="1"/>
              <a:t>Background Research)</a:t>
            </a:r>
            <a:r>
              <a:rPr lang="en-US"/>
              <a:t> </a:t>
            </a:r>
            <a:endParaRPr/>
          </a:p>
        </p:txBody>
      </p:sp>
      <p:sp>
        <p:nvSpPr>
          <p:cNvPr id="125" name="Google Shape;125;p5"/>
          <p:cNvSpPr txBox="1">
            <a:spLocks noGrp="1"/>
          </p:cNvSpPr>
          <p:nvPr>
            <p:ph type="body" idx="1"/>
          </p:nvPr>
        </p:nvSpPr>
        <p:spPr>
          <a:xfrm>
            <a:off x="457200" y="914400"/>
            <a:ext cx="8229600" cy="51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Brief summary of the background research needed to understand your problem.</a:t>
            </a:r>
            <a:endParaRPr/>
          </a:p>
          <a:p>
            <a:pPr marL="285750" lvl="0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b="1"/>
              <a:t>For engineering</a:t>
            </a:r>
            <a:r>
              <a:rPr lang="en-US"/>
              <a:t>, include the </a:t>
            </a:r>
            <a:r>
              <a:rPr lang="en-US">
                <a:solidFill>
                  <a:srgbClr val="AB1500"/>
                </a:solidFill>
              </a:rPr>
              <a:t>criteria/constraints</a:t>
            </a:r>
            <a:r>
              <a:rPr lang="en-US"/>
              <a:t> necessary to solve your problem.  Example: size, reusability, safety; time, money, materials that must or may not be used.</a:t>
            </a:r>
            <a:endParaRPr/>
          </a:p>
          <a:p>
            <a:pPr marL="285750" lvl="0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Include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citations</a:t>
            </a:r>
            <a:r>
              <a:rPr lang="en-US"/>
              <a:t> when referencing other scientists’ work.</a:t>
            </a:r>
            <a:endParaRPr/>
          </a:p>
          <a:p>
            <a:pPr marL="285750" lvl="0" indent="-285750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800"/>
              <a:buChar char="•"/>
            </a:pPr>
            <a:r>
              <a:rPr lang="en-US">
                <a:solidFill>
                  <a:srgbClr val="AB1500"/>
                </a:solidFill>
              </a:rPr>
              <a:t>Optional:</a:t>
            </a:r>
            <a:r>
              <a:rPr lang="en-US"/>
              <a:t> an explanatory graphic, species photo, map of field research location, etc.</a:t>
            </a:r>
            <a:endParaRPr/>
          </a:p>
        </p:txBody>
      </p:sp>
    </p:spTree>
  </p:cSld>
  <p:clrMapOvr>
    <a:masterClrMapping/>
  </p:clrMapOvr>
  <p:transition>
    <p:check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a2a39b34ad_0_0"/>
          <p:cNvSpPr txBox="1">
            <a:spLocks noGrp="1"/>
          </p:cNvSpPr>
          <p:nvPr>
            <p:ph type="title"/>
          </p:nvPr>
        </p:nvSpPr>
        <p:spPr>
          <a:xfrm>
            <a:off x="0" y="-14225"/>
            <a:ext cx="9144000" cy="91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="1"/>
              <a:t>Hypothesis</a:t>
            </a:r>
            <a:endParaRPr/>
          </a:p>
        </p:txBody>
      </p:sp>
      <p:sp>
        <p:nvSpPr>
          <p:cNvPr id="131" name="Google Shape;131;ga2a39b34ad_0_0"/>
          <p:cNvSpPr txBox="1"/>
          <p:nvPr/>
        </p:nvSpPr>
        <p:spPr>
          <a:xfrm>
            <a:off x="465574" y="914400"/>
            <a:ext cx="8221200" cy="51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5F5F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 </a:t>
            </a:r>
            <a:r>
              <a:rPr lang="en-US" sz="1800" b="1">
                <a:solidFill>
                  <a:srgbClr val="98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Science Projects,</a:t>
            </a:r>
            <a:r>
              <a:rPr lang="en-US" sz="18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r>
              <a:rPr lang="en-US"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ased on the research you have done, you will be writing an answer – your best educated guess – to your question. </a:t>
            </a:r>
            <a:endParaRPr sz="18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One way to write a hypothesis:</a:t>
            </a:r>
            <a:endParaRPr sz="1800" b="1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"</a:t>
            </a:r>
            <a:r>
              <a:rPr lang="en-US" sz="1800" b="1" i="1" u="none" strike="noStrike" cap="none">
                <a:latin typeface="Times New Roman"/>
                <a:ea typeface="Times New Roman"/>
                <a:cs typeface="Times New Roman"/>
                <a:sym typeface="Times New Roman"/>
              </a:rPr>
              <a:t>If </a:t>
            </a:r>
            <a:r>
              <a:rPr lang="en-US" sz="1800" b="0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_____[this is done] _____, </a:t>
            </a:r>
            <a:r>
              <a:rPr lang="en-US" sz="1800" b="1" i="1" u="none" strike="noStrike" cap="none">
                <a:latin typeface="Times New Roman"/>
                <a:ea typeface="Times New Roman"/>
                <a:cs typeface="Times New Roman"/>
                <a:sym typeface="Times New Roman"/>
              </a:rPr>
              <a:t>then</a:t>
            </a:r>
            <a:r>
              <a:rPr lang="en-US" sz="1800" b="0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_____[this]_____ will happen." (Fill in the blanks with the appropriate information from your own project.)</a:t>
            </a:r>
            <a:endParaRPr sz="1800" b="0" i="1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1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Another way to write a hypothesis:</a:t>
            </a:r>
            <a:endParaRPr sz="1800" b="1" i="1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“I think ________________________ because ______________________________</a:t>
            </a:r>
            <a:endParaRPr sz="1800" b="0" i="1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imes New Roman"/>
              <a:buChar char="●"/>
            </a:pPr>
            <a:r>
              <a:rPr lang="en-US" sz="18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 </a:t>
            </a:r>
            <a:r>
              <a:rPr lang="en-US" sz="1800" b="1">
                <a:solidFill>
                  <a:srgbClr val="AB15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Engineering, Computer or Math projects;</a:t>
            </a:r>
            <a:r>
              <a:rPr lang="en-US" sz="18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draw and label the solution/prototype model to the problem that you are going to test. Briefly explain WHY you chose this solution to test.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1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8262" marR="0" lvl="0" indent="-317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"/>
          <p:cNvSpPr txBox="1">
            <a:spLocks noGrp="1"/>
          </p:cNvSpPr>
          <p:nvPr>
            <p:ph type="title"/>
          </p:nvPr>
        </p:nvSpPr>
        <p:spPr>
          <a:xfrm>
            <a:off x="0" y="14226"/>
            <a:ext cx="9144000" cy="8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="1"/>
              <a:t>Materials</a:t>
            </a:r>
            <a:endParaRPr/>
          </a:p>
        </p:txBody>
      </p:sp>
      <p:sp>
        <p:nvSpPr>
          <p:cNvPr id="137" name="Google Shape;137;p8"/>
          <p:cNvSpPr txBox="1">
            <a:spLocks noGrp="1"/>
          </p:cNvSpPr>
          <p:nvPr>
            <p:ph type="body" idx="1"/>
          </p:nvPr>
        </p:nvSpPr>
        <p:spPr>
          <a:xfrm>
            <a:off x="446650" y="868675"/>
            <a:ext cx="8162700" cy="77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Type a bulleted list of the items you needed to complete your project.</a:t>
            </a:r>
            <a:endParaRPr/>
          </a:p>
          <a:p>
            <a:pPr marL="285750" lvl="0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Be specific about the amounts used.</a:t>
            </a:r>
            <a:endParaRPr/>
          </a:p>
        </p:txBody>
      </p:sp>
    </p:spTree>
  </p:cSld>
  <p:clrMapOvr>
    <a:masterClrMapping/>
  </p:clrMapOvr>
  <p:transition>
    <p:check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9"/>
          <p:cNvSpPr txBox="1">
            <a:spLocks noGrp="1"/>
          </p:cNvSpPr>
          <p:nvPr>
            <p:ph type="title"/>
          </p:nvPr>
        </p:nvSpPr>
        <p:spPr>
          <a:xfrm>
            <a:off x="825" y="0"/>
            <a:ext cx="9144000" cy="89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="1"/>
              <a:t>Procedure</a:t>
            </a:r>
            <a:endParaRPr/>
          </a:p>
        </p:txBody>
      </p:sp>
      <p:sp>
        <p:nvSpPr>
          <p:cNvPr id="143" name="Google Shape;143;p9"/>
          <p:cNvSpPr txBox="1">
            <a:spLocks noGrp="1"/>
          </p:cNvSpPr>
          <p:nvPr>
            <p:ph type="body" idx="1"/>
          </p:nvPr>
        </p:nvSpPr>
        <p:spPr>
          <a:xfrm>
            <a:off x="472272" y="914400"/>
            <a:ext cx="82146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List and number all of the steps used in completing your project, including any retesting you did.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marL="285750" lvl="0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Draw and label a drawing/photo of any prototype or set-up that you used to test your solution.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marL="285750" lvl="0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b="1"/>
              <a:t>Optional: Add photos</a:t>
            </a:r>
            <a:r>
              <a:rPr lang="en-US"/>
              <a:t> (with captions) to show the steps of your procedures.</a:t>
            </a:r>
            <a:endParaRPr>
              <a:solidFill>
                <a:srgbClr val="AB1500"/>
              </a:solidFill>
            </a:endParaRPr>
          </a:p>
          <a:p>
            <a:pPr marL="285750" lvl="0" indent="-285750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0228D6"/>
              </a:buClr>
              <a:buSzPts val="1800"/>
              <a:buChar char="•"/>
            </a:pPr>
            <a:r>
              <a:rPr lang="en-US"/>
              <a:t>Up to 2 slides </a:t>
            </a:r>
            <a:r>
              <a:rPr lang="en-US" b="1">
                <a:solidFill>
                  <a:srgbClr val="AB1500"/>
                </a:solidFill>
              </a:rPr>
              <a:t>if absolutely necessary</a:t>
            </a:r>
            <a:endParaRPr>
              <a:solidFill>
                <a:srgbClr val="AB1500"/>
              </a:solidFill>
            </a:endParaRPr>
          </a:p>
        </p:txBody>
      </p:sp>
    </p:spTree>
  </p:cSld>
  <p:clrMapOvr>
    <a:masterClrMapping/>
  </p:clrMapOvr>
  <p:transition>
    <p:checker/>
  </p:transition>
</p:sld>
</file>

<file path=ppt/theme/theme1.xml><?xml version="1.0" encoding="utf-8"?>
<a:theme xmlns:a="http://schemas.openxmlformats.org/drawingml/2006/main" name="Echo">
  <a:themeElements>
    <a:clrScheme name="Echo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1148</Words>
  <Application>Microsoft Macintosh PowerPoint</Application>
  <PresentationFormat>On-screen Show (4:3)</PresentationFormat>
  <Paragraphs>110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Times New Roman</vt:lpstr>
      <vt:lpstr>Noto Sans Symbols</vt:lpstr>
      <vt:lpstr>Arial</vt:lpstr>
      <vt:lpstr>Verdana</vt:lpstr>
      <vt:lpstr>Courier New</vt:lpstr>
      <vt:lpstr>Bree Serif</vt:lpstr>
      <vt:lpstr>Echo</vt:lpstr>
      <vt:lpstr>Criteria for Slides</vt:lpstr>
      <vt:lpstr>Digital Slides Formatting</vt:lpstr>
      <vt:lpstr>Science Project Replace text above with a Creative Title for your project</vt:lpstr>
      <vt:lpstr>Abstract</vt:lpstr>
      <vt:lpstr>Problem</vt:lpstr>
      <vt:lpstr>Introduction (Background Research) </vt:lpstr>
      <vt:lpstr>Hypothesis</vt:lpstr>
      <vt:lpstr>Materials</vt:lpstr>
      <vt:lpstr>Procedure</vt:lpstr>
      <vt:lpstr>Procedure (Continued)</vt:lpstr>
      <vt:lpstr>Results</vt:lpstr>
      <vt:lpstr>Results (Contin.)</vt:lpstr>
      <vt:lpstr>Discussion</vt:lpstr>
      <vt:lpstr>Discussion (Contin.)</vt:lpstr>
      <vt:lpstr>Conclusion</vt:lpstr>
      <vt:lpstr>Reflection/Application</vt:lpstr>
      <vt:lpstr>References Cited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Criteria for Slides</dc:title>
  <dc:creator>Dean Gilbert</dc:creator>
  <cp:lastModifiedBy>Anne Maben</cp:lastModifiedBy>
  <cp:revision>7</cp:revision>
  <dcterms:created xsi:type="dcterms:W3CDTF">2020-11-08T22:36:19Z</dcterms:created>
  <dcterms:modified xsi:type="dcterms:W3CDTF">2021-02-14T15:10:36Z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TC010183731033</vt:lpwstr>
  </property>
</Properties>
</file>